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5" r:id="rId4"/>
  </p:sldMasterIdLst>
  <p:notesMasterIdLst>
    <p:notesMasterId r:id="rId39"/>
  </p:notesMasterIdLst>
  <p:handoutMasterIdLst>
    <p:handoutMasterId r:id="rId40"/>
  </p:handoutMasterIdLst>
  <p:sldIdLst>
    <p:sldId id="256" r:id="rId5"/>
    <p:sldId id="257" r:id="rId6"/>
    <p:sldId id="300" r:id="rId7"/>
    <p:sldId id="330" r:id="rId8"/>
    <p:sldId id="261" r:id="rId9"/>
    <p:sldId id="307" r:id="rId10"/>
    <p:sldId id="306" r:id="rId11"/>
    <p:sldId id="305" r:id="rId12"/>
    <p:sldId id="260" r:id="rId13"/>
    <p:sldId id="298" r:id="rId14"/>
    <p:sldId id="308" r:id="rId15"/>
    <p:sldId id="297" r:id="rId16"/>
    <p:sldId id="329" r:id="rId17"/>
    <p:sldId id="258" r:id="rId18"/>
    <p:sldId id="309" r:id="rId19"/>
    <p:sldId id="310" r:id="rId20"/>
    <p:sldId id="311" r:id="rId21"/>
    <p:sldId id="315" r:id="rId22"/>
    <p:sldId id="326" r:id="rId23"/>
    <p:sldId id="318" r:id="rId24"/>
    <p:sldId id="314" r:id="rId25"/>
    <p:sldId id="313" r:id="rId26"/>
    <p:sldId id="312" r:id="rId27"/>
    <p:sldId id="327" r:id="rId28"/>
    <p:sldId id="319" r:id="rId29"/>
    <p:sldId id="328" r:id="rId30"/>
    <p:sldId id="324" r:id="rId31"/>
    <p:sldId id="302" r:id="rId32"/>
    <p:sldId id="323" r:id="rId33"/>
    <p:sldId id="303" r:id="rId34"/>
    <p:sldId id="331" r:id="rId35"/>
    <p:sldId id="332" r:id="rId36"/>
    <p:sldId id="333" r:id="rId37"/>
    <p:sldId id="334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EBBBCC-DAD2-459C-BE2E-F6DE35CF9A2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0" autoAdjust="0"/>
    <p:restoredTop sz="93084"/>
  </p:normalViewPr>
  <p:slideViewPr>
    <p:cSldViewPr snapToGrid="0">
      <p:cViewPr varScale="1">
        <p:scale>
          <a:sx n="87" d="100"/>
          <a:sy n="87" d="100"/>
        </p:scale>
        <p:origin x="144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232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7/28/25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7/28/25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795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187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Conflict in Ukraine, ISIS Emergence, West African Ebola Outbreak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617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621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Correlation helps determine if changes in one variable are associated with changes in another, which ranges from -1 to +1, indicates the strength and direction of the relationship.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finding the correlation of the features to what stocks are profitable, these are the 13 features that are chosen.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8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 gives a strong overall performance and avoids the costliest errors without sacrificing too many opportunities.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129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Logistic Regression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Decision Tree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K-Nearest Neighbors (KNN)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Non-linear, tree-based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Non-parametric, instance-based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Assumes linear relationship between input features and log-odds of the target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assumptions; works well with complex data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Assumes similar instances are close in feature space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 (solving optimization)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 (greedy splitting)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Very fast (no training needed)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(needs to compute distances to all training samples)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 for linear problems, poor with complex patterns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 with non-linear and interaction-heavy data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 for small datasets; sensitive to irrelevant features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71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2A6FE-8543-708C-6777-DD8DE77A8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05B4AD-40A0-0435-B8B0-A4A91E8409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FE1821-02AF-0F20-84B9-76FB30DCBA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116B46-9919-3EE8-4EDD-3250328892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457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22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18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5838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615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1863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62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41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012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369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665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536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00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7175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75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4343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1879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7667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4090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05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0334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845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774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44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4655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90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191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918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49747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0860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109384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94191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542910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033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7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32810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6514683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773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71723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37416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61026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122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182543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485539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13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04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9629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496557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90571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52663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968099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16352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608097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72578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22988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2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45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734364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3508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52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311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92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72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  <p:sldLayoutId id="2147483807" r:id="rId32"/>
    <p:sldLayoutId id="2147483808" r:id="rId33"/>
    <p:sldLayoutId id="2147483809" r:id="rId34"/>
    <p:sldLayoutId id="2147483810" r:id="rId35"/>
    <p:sldLayoutId id="2147483811" r:id="rId36"/>
    <p:sldLayoutId id="2147483812" r:id="rId37"/>
    <p:sldLayoutId id="2147483813" r:id="rId38"/>
    <p:sldLayoutId id="2147483814" r:id="rId39"/>
    <p:sldLayoutId id="2147483815" r:id="rId40"/>
    <p:sldLayoutId id="2147483838" r:id="rId41"/>
    <p:sldLayoutId id="2147483817" r:id="rId42"/>
    <p:sldLayoutId id="2147483818" r:id="rId43"/>
    <p:sldLayoutId id="2147483819" r:id="rId44"/>
    <p:sldLayoutId id="2147483820" r:id="rId45"/>
    <p:sldLayoutId id="2147483821" r:id="rId46"/>
    <p:sldLayoutId id="2147483822" r:id="rId47"/>
    <p:sldLayoutId id="2147483823" r:id="rId48"/>
    <p:sldLayoutId id="2147483824" r:id="rId49"/>
    <p:sldLayoutId id="2147483825" r:id="rId50"/>
    <p:sldLayoutId id="2147483826" r:id="rId51"/>
    <p:sldLayoutId id="2147483827" r:id="rId52"/>
    <p:sldLayoutId id="2147483828" r:id="rId53"/>
    <p:sldLayoutId id="2147483829" r:id="rId54"/>
    <p:sldLayoutId id="2147483830" r:id="rId55"/>
    <p:sldLayoutId id="2147483831" r:id="rId56"/>
    <p:sldLayoutId id="2147483832" r:id="rId57"/>
    <p:sldLayoutId id="2147483833" r:id="rId58"/>
    <p:sldLayoutId id="2147483834" r:id="rId59"/>
    <p:sldLayoutId id="2147483835" r:id="rId60"/>
    <p:sldLayoutId id="2147483836" r:id="rId61"/>
    <p:sldLayoutId id="2147483837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6472C-8E08-BE39-C566-EAD7B8C0D3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4:</a:t>
            </a:r>
            <a:br>
              <a:rPr lang="en-US" dirty="0"/>
            </a:br>
            <a:r>
              <a:rPr lang="en-US" dirty="0"/>
              <a:t>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413857-4791-752B-6072-C34F439027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Leonard Choo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4CE0B9D-F551-A1A5-2AA6-F6A2701F4CC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8" r="24178"/>
          <a:stretch/>
        </p:blipFill>
        <p:spPr>
          <a:xfrm>
            <a:off x="7246779" y="814461"/>
            <a:ext cx="3818008" cy="4928616"/>
          </a:xfrm>
        </p:spPr>
      </p:pic>
    </p:spTree>
    <p:extLst>
      <p:ext uri="{BB962C8B-B14F-4D97-AF65-F5344CB8AC3E}">
        <p14:creationId xmlns:p14="http://schemas.microsoft.com/office/powerpoint/2010/main" val="2111414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0297-717F-07B9-5E57-0DEE4A97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Public Offering (IPO)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0C8C0C38-0DDA-72B2-850A-78E62471C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81" r="30481"/>
          <a:stretch/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F5E30-BDF1-B577-C949-283A7E63789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932688"/>
          </a:xfrm>
        </p:spPr>
        <p:txBody>
          <a:bodyPr>
            <a:normAutofit/>
          </a:bodyPr>
          <a:lstStyle/>
          <a:p>
            <a:r>
              <a:rPr lang="en-US" dirty="0"/>
              <a:t>When a privately held company offers shares to the public for the first time, allowing it to raise capital and become publicly traded. </a:t>
            </a:r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B9AEC6D-3760-DA57-5EDA-7E60C5ED54AE}"/>
              </a:ext>
            </a:extLst>
          </p:cNvPr>
          <p:cNvSpPr txBox="1">
            <a:spLocks/>
          </p:cNvSpPr>
          <p:nvPr/>
        </p:nvSpPr>
        <p:spPr>
          <a:xfrm>
            <a:off x="4625672" y="2962656"/>
            <a:ext cx="6978064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Median as Average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390376B-A76B-FC23-D8D7-9C28B0E942E5}"/>
              </a:ext>
            </a:extLst>
          </p:cNvPr>
          <p:cNvSpPr txBox="1">
            <a:spLocks/>
          </p:cNvSpPr>
          <p:nvPr/>
        </p:nvSpPr>
        <p:spPr>
          <a:xfrm>
            <a:off x="4625672" y="4023360"/>
            <a:ext cx="6978064" cy="93268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median is often preferred over the mean when a dataset contains outliers or is skewed. The mean, being sensitive to extreme values, can be pulled away from the true center of the data.</a:t>
            </a:r>
          </a:p>
        </p:txBody>
      </p:sp>
    </p:spTree>
    <p:extLst>
      <p:ext uri="{BB962C8B-B14F-4D97-AF65-F5344CB8AC3E}">
        <p14:creationId xmlns:p14="http://schemas.microsoft.com/office/powerpoint/2010/main" val="3711748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055DE-CF2F-7725-759A-FE1E0A211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095DE-0D38-6580-7300-6F59F3DA6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515982"/>
            <a:ext cx="6978064" cy="932688"/>
          </a:xfrm>
        </p:spPr>
        <p:txBody>
          <a:bodyPr/>
          <a:lstStyle/>
          <a:p>
            <a:r>
              <a:rPr lang="en-US" dirty="0"/>
              <a:t>Assumptions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08FB4499-200D-E87B-7551-F4C81F77C27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81" r="30481"/>
          <a:stretch/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1DA172-F4D1-B0D7-6524-2B3435A940B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576686"/>
            <a:ext cx="6515940" cy="221154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Include only companies with at least 250-Million-dollar 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Based on US market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All sectors included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0D9BB94-8CC8-FED9-E4A7-775729F749DF}"/>
              </a:ext>
            </a:extLst>
          </p:cNvPr>
          <p:cNvSpPr txBox="1">
            <a:spLocks/>
          </p:cNvSpPr>
          <p:nvPr/>
        </p:nvSpPr>
        <p:spPr>
          <a:xfrm>
            <a:off x="4625672" y="3158598"/>
            <a:ext cx="6978064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Limitations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804290C-B81C-4F33-E6BC-D6744FAC9EE7}"/>
              </a:ext>
            </a:extLst>
          </p:cNvPr>
          <p:cNvSpPr txBox="1">
            <a:spLocks/>
          </p:cNvSpPr>
          <p:nvPr/>
        </p:nvSpPr>
        <p:spPr>
          <a:xfrm>
            <a:off x="4625672" y="4219301"/>
            <a:ext cx="6978064" cy="28346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Missed out potential high growth nano and micro-cap IPO companies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Missed out potential high growth IPO companies from some other markets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Might not be great as technology sector grows/fails faster than other sectors</a:t>
            </a:r>
          </a:p>
        </p:txBody>
      </p:sp>
    </p:spTree>
    <p:extLst>
      <p:ext uri="{BB962C8B-B14F-4D97-AF65-F5344CB8AC3E}">
        <p14:creationId xmlns:p14="http://schemas.microsoft.com/office/powerpoint/2010/main" val="4068504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0C60-A025-AAA2-FABC-D64382C67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4252" y="877456"/>
            <a:ext cx="8703494" cy="2168041"/>
          </a:xfrm>
        </p:spPr>
        <p:txBody>
          <a:bodyPr>
            <a:normAutofit/>
          </a:bodyPr>
          <a:lstStyle/>
          <a:p>
            <a:r>
              <a:rPr lang="en-US" b="1" dirty="0"/>
              <a:t>Success Criteria:      </a:t>
            </a:r>
            <a:r>
              <a:rPr lang="en-US" sz="3100" dirty="0"/>
              <a:t>Price Gain Ratio &gt; 1</a:t>
            </a:r>
            <a:br>
              <a:rPr lang="en-US" sz="4000" dirty="0"/>
            </a:br>
            <a:br>
              <a:rPr lang="en-US" sz="4000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6813-0F76-F446-A51F-E0ED0E7E8D2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5968" y="4778318"/>
            <a:ext cx="4880063" cy="1081782"/>
          </a:xfrm>
        </p:spPr>
        <p:txBody>
          <a:bodyPr/>
          <a:lstStyle/>
          <a:p>
            <a:r>
              <a:rPr lang="en-US" dirty="0"/>
              <a:t>If Price Gain Ratio &gt; 1, profitable after 262 days.</a:t>
            </a:r>
          </a:p>
          <a:p>
            <a:r>
              <a:rPr lang="en-US" dirty="0"/>
              <a:t>If Price Gain Ratio &lt; 1, unprofitable after 262 days.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ACF1CC5-7729-7FE5-98D5-C46D89A84053}"/>
                  </a:ext>
                </a:extLst>
              </p:cNvPr>
              <p:cNvSpPr txBox="1"/>
              <p:nvPr/>
            </p:nvSpPr>
            <p:spPr>
              <a:xfrm>
                <a:off x="3048000" y="2767665"/>
                <a:ext cx="6096000" cy="6613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𝑃𝑟𝑖𝑐𝑒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𝑅𝑎𝑡𝑖𝑜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𝐷𝑎𝑦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 261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𝑜𝑝𝑒𝑛𝑖𝑛𝑔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𝑝𝑟𝑖𝑐𝑒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𝐷𝑎𝑦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 0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𝑜𝑝𝑒𝑛𝑖𝑛𝑔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𝑝𝑟𝑖𝑐𝑒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ACF1CC5-7729-7FE5-98D5-C46D89A840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2767665"/>
                <a:ext cx="6096000" cy="661335"/>
              </a:xfrm>
              <a:prstGeom prst="rect">
                <a:avLst/>
              </a:prstGeom>
              <a:blipFill>
                <a:blip r:embed="rId2"/>
                <a:stretch>
                  <a:fillRect t="-1852" b="-92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762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4BC7F-29F0-B455-F91D-0EEA483D1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C7DF-9C6A-12D6-03F8-65A159B48A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EDA</a:t>
            </a:r>
          </a:p>
        </p:txBody>
      </p:sp>
    </p:spTree>
    <p:extLst>
      <p:ext uri="{BB962C8B-B14F-4D97-AF65-F5344CB8AC3E}">
        <p14:creationId xmlns:p14="http://schemas.microsoft.com/office/powerpoint/2010/main" val="3287398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70339-FA06-1D2F-24E1-D60167BF5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AB6648-1591-E36E-73F3-2899CB43CFF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r>
              <a:rPr lang="en-US" dirty="0"/>
              <a:t>484 Companies</a:t>
            </a:r>
          </a:p>
          <a:p>
            <a:r>
              <a:rPr lang="en-US" dirty="0"/>
              <a:t>15 Countries</a:t>
            </a:r>
          </a:p>
          <a:p>
            <a:r>
              <a:rPr lang="en-US" dirty="0"/>
              <a:t>12 Sectors</a:t>
            </a:r>
          </a:p>
          <a:p>
            <a:r>
              <a:rPr lang="en-US" dirty="0"/>
              <a:t>1996 to 2017 Period</a:t>
            </a:r>
          </a:p>
          <a:p>
            <a:endParaRPr lang="en-US" dirty="0"/>
          </a:p>
          <a:p>
            <a:r>
              <a:rPr lang="en-US" dirty="0"/>
              <a:t>With 485 rows and 37 columns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CB77E85-78B2-A510-EB9C-2EF587C208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435" r="14435"/>
          <a:stretch/>
        </p:blipFill>
        <p:spPr>
          <a:xfrm>
            <a:off x="4761780" y="0"/>
            <a:ext cx="7430219" cy="6858000"/>
          </a:xfrm>
        </p:spPr>
      </p:pic>
    </p:spTree>
    <p:extLst>
      <p:ext uri="{BB962C8B-B14F-4D97-AF65-F5344CB8AC3E}">
        <p14:creationId xmlns:p14="http://schemas.microsoft.com/office/powerpoint/2010/main" val="4105872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number of countries/regions&#10;&#10;AI-generated content may be incorrect.">
            <a:extLst>
              <a:ext uri="{FF2B5EF4-FFF2-40B4-BE49-F238E27FC236}">
                <a16:creationId xmlns:a16="http://schemas.microsoft.com/office/drawing/2014/main" id="{C60DBFDA-8CC3-2092-4342-4EC55D9DCB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2" b="5502"/>
          <a:stretch>
            <a:fillRect/>
          </a:stretch>
        </p:blipFill>
        <p:spPr bwMode="auto">
          <a:xfrm>
            <a:off x="4761780" y="441712"/>
            <a:ext cx="7430219" cy="597457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ABBF22-32A6-A765-4EEB-67B71B31CE48}"/>
              </a:ext>
            </a:extLst>
          </p:cNvPr>
          <p:cNvSpPr txBox="1"/>
          <p:nvPr/>
        </p:nvSpPr>
        <p:spPr>
          <a:xfrm>
            <a:off x="612775" y="2212975"/>
            <a:ext cx="3401568" cy="4095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>
              <a:lnSpc>
                <a:spcPct val="120000"/>
              </a:lnSpc>
              <a:spcBef>
                <a:spcPts val="1000"/>
              </a:spcBef>
              <a:spcAft>
                <a:spcPts val="800"/>
              </a:spcAft>
            </a:pPr>
            <a:r>
              <a:rPr lang="en-US" sz="2000">
                <a:effectLst/>
              </a:rPr>
              <a:t>USA has the most companies in the US market of 435, with the next biggest being Canada of 13 companies.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25DA792-A51A-8392-FA66-760F7C8C6AEC}"/>
              </a:ext>
            </a:extLst>
          </p:cNvPr>
          <p:cNvSpPr txBox="1">
            <a:spLocks/>
          </p:cNvSpPr>
          <p:nvPr/>
        </p:nvSpPr>
        <p:spPr>
          <a:xfrm>
            <a:off x="612648" y="583413"/>
            <a:ext cx="3401568" cy="15270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0" kern="1200">
                <a:latin typeface="+mj-lt"/>
                <a:ea typeface="+mj-ea"/>
                <a:cs typeface="+mj-cs"/>
              </a:rPr>
              <a:t>Countries</a:t>
            </a:r>
          </a:p>
        </p:txBody>
      </p:sp>
    </p:spTree>
    <p:extLst>
      <p:ext uri="{BB962C8B-B14F-4D97-AF65-F5344CB8AC3E}">
        <p14:creationId xmlns:p14="http://schemas.microsoft.com/office/powerpoint/2010/main" val="2596499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B8867-3BC9-0475-162A-FA4B94026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hart&#10;&#10;AI-generated content may be incorrect.">
            <a:extLst>
              <a:ext uri="{FF2B5EF4-FFF2-40B4-BE49-F238E27FC236}">
                <a16:creationId xmlns:a16="http://schemas.microsoft.com/office/drawing/2014/main" id="{947954E6-EC8B-C56B-2473-431C81ABE0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3" r="13582" b="6388"/>
          <a:stretch>
            <a:fillRect/>
          </a:stretch>
        </p:blipFill>
        <p:spPr bwMode="auto">
          <a:xfrm>
            <a:off x="4479070" y="1053122"/>
            <a:ext cx="7712930" cy="475175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3EE1916-9A8D-CA63-5CE6-DC6E7A56639A}"/>
              </a:ext>
            </a:extLst>
          </p:cNvPr>
          <p:cNvSpPr txBox="1"/>
          <p:nvPr/>
        </p:nvSpPr>
        <p:spPr>
          <a:xfrm>
            <a:off x="612775" y="2212975"/>
            <a:ext cx="3401568" cy="4095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  <a:spcAft>
                <a:spcPts val="800"/>
              </a:spcAft>
            </a:pPr>
            <a:r>
              <a:rPr lang="en-US" sz="2000"/>
              <a:t>Health Care, Consumer Services and Finance Sector contains the most companies with Transportation being the lowest.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E605A1-E3F3-EAE0-A5BA-3A4A8D5C8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Sector Groups</a:t>
            </a:r>
            <a:endParaRPr lang="en-US" b="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52146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576BE-276C-F1C7-078C-4D241C559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a line&#10;&#10;AI-generated content may be incorrect.">
            <a:extLst>
              <a:ext uri="{FF2B5EF4-FFF2-40B4-BE49-F238E27FC236}">
                <a16:creationId xmlns:a16="http://schemas.microsoft.com/office/drawing/2014/main" id="{69984F24-F3B3-2197-ADAF-313CF12A9F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51"/>
          <a:stretch>
            <a:fillRect/>
          </a:stretch>
        </p:blipFill>
        <p:spPr bwMode="auto">
          <a:xfrm>
            <a:off x="145143" y="0"/>
            <a:ext cx="11901714" cy="688960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5FB47E3-E58C-39E8-7DAD-B0FAFF138C49}"/>
              </a:ext>
            </a:extLst>
          </p:cNvPr>
          <p:cNvSpPr txBox="1"/>
          <p:nvPr/>
        </p:nvSpPr>
        <p:spPr>
          <a:xfrm>
            <a:off x="5085153" y="865074"/>
            <a:ext cx="30915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 2014, the number of companies that IPO, peaked at 51 but dropped sharply after that.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CAB388B-BE70-774C-69FC-B51BE6305161}"/>
              </a:ext>
            </a:extLst>
          </p:cNvPr>
          <p:cNvSpPr/>
          <p:nvPr/>
        </p:nvSpPr>
        <p:spPr>
          <a:xfrm>
            <a:off x="9876088" y="621369"/>
            <a:ext cx="365192" cy="352699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765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3301A-C1EF-9556-C836-3F2EE43A9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company's company's company's company's company's company's company's company's company's company's company's company's&#10;&#10;AI-generated content may be incorrect.">
            <a:extLst>
              <a:ext uri="{FF2B5EF4-FFF2-40B4-BE49-F238E27FC236}">
                <a16:creationId xmlns:a16="http://schemas.microsoft.com/office/drawing/2014/main" id="{D52DAB63-4ED0-06E0-9A1F-33C8220AE7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84"/>
          <a:stretch>
            <a:fillRect/>
          </a:stretch>
        </p:blipFill>
        <p:spPr bwMode="auto">
          <a:xfrm>
            <a:off x="1524547" y="0"/>
            <a:ext cx="9142905" cy="686888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E5ADD3-F3F2-21DF-1990-300B50DDFA66}"/>
              </a:ext>
            </a:extLst>
          </p:cNvPr>
          <p:cNvSpPr/>
          <p:nvPr/>
        </p:nvSpPr>
        <p:spPr>
          <a:xfrm>
            <a:off x="1842867" y="3756074"/>
            <a:ext cx="1223889" cy="53457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FA67A1-3A66-CF29-96D0-7DD06060E6DE}"/>
              </a:ext>
            </a:extLst>
          </p:cNvPr>
          <p:cNvSpPr/>
          <p:nvPr/>
        </p:nvSpPr>
        <p:spPr>
          <a:xfrm>
            <a:off x="3545058" y="3657600"/>
            <a:ext cx="1364567" cy="73152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F0A668-5AE4-D9CC-AB05-8FC8A8E618B2}"/>
              </a:ext>
            </a:extLst>
          </p:cNvPr>
          <p:cNvSpPr/>
          <p:nvPr/>
        </p:nvSpPr>
        <p:spPr>
          <a:xfrm>
            <a:off x="4314092" y="2203939"/>
            <a:ext cx="1552136" cy="53457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3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BBC195-D5B3-7431-F3DC-11CBFDC86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company's company's company's company's company's company's company's company's company's company's company's company's&#10;&#10;AI-generated content may be incorrect.">
            <a:extLst>
              <a:ext uri="{FF2B5EF4-FFF2-40B4-BE49-F238E27FC236}">
                <a16:creationId xmlns:a16="http://schemas.microsoft.com/office/drawing/2014/main" id="{47C55457-82A4-F0E0-2EC9-2594D766318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04"/>
          <a:stretch>
            <a:fillRect/>
          </a:stretch>
        </p:blipFill>
        <p:spPr bwMode="auto">
          <a:xfrm>
            <a:off x="1994040" y="-10021"/>
            <a:ext cx="8203920" cy="686802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DF690C2-063C-B2E7-275E-C10083A73693}"/>
              </a:ext>
            </a:extLst>
          </p:cNvPr>
          <p:cNvSpPr/>
          <p:nvPr/>
        </p:nvSpPr>
        <p:spPr>
          <a:xfrm>
            <a:off x="4867422" y="2827606"/>
            <a:ext cx="844061" cy="293499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DEF929-7520-D20F-3519-838C6491DA09}"/>
              </a:ext>
            </a:extLst>
          </p:cNvPr>
          <p:cNvSpPr/>
          <p:nvPr/>
        </p:nvSpPr>
        <p:spPr>
          <a:xfrm>
            <a:off x="4615096" y="5600168"/>
            <a:ext cx="1335538" cy="39554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8213613-27D8-6A43-6373-E181FF1CF664}"/>
              </a:ext>
            </a:extLst>
          </p:cNvPr>
          <p:cNvSpPr/>
          <p:nvPr/>
        </p:nvSpPr>
        <p:spPr>
          <a:xfrm>
            <a:off x="3092547" y="5625960"/>
            <a:ext cx="1113693" cy="3955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46094E-AE0D-E932-104D-648BFD9122F2}"/>
              </a:ext>
            </a:extLst>
          </p:cNvPr>
          <p:cNvSpPr/>
          <p:nvPr/>
        </p:nvSpPr>
        <p:spPr>
          <a:xfrm>
            <a:off x="3734191" y="4133556"/>
            <a:ext cx="1442720" cy="53457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CF47D8-9AA5-E2DC-BB3A-6380317E716E}"/>
              </a:ext>
            </a:extLst>
          </p:cNvPr>
          <p:cNvSpPr/>
          <p:nvPr/>
        </p:nvSpPr>
        <p:spPr>
          <a:xfrm>
            <a:off x="5346504" y="4133556"/>
            <a:ext cx="1542422" cy="53457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240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Exploratory Data Analysis</a:t>
            </a:r>
          </a:p>
          <a:p>
            <a:r>
              <a:rPr lang="en-US" dirty="0"/>
              <a:t>Modelling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Recommendation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93120-DCCB-A8DE-C886-0691DB21F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41A18C5A-61B1-277F-C6F9-305C2628B9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619"/>
          <a:stretch>
            <a:fillRect/>
          </a:stretch>
        </p:blipFill>
        <p:spPr bwMode="auto">
          <a:xfrm>
            <a:off x="0" y="1250726"/>
            <a:ext cx="7781365" cy="369817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A41B3AF-CC04-EA65-D15E-EAE8C7FB401B}"/>
              </a:ext>
            </a:extLst>
          </p:cNvPr>
          <p:cNvSpPr txBox="1"/>
          <p:nvPr/>
        </p:nvSpPr>
        <p:spPr>
          <a:xfrm>
            <a:off x="8344096" y="3099816"/>
            <a:ext cx="3273552" cy="2953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dirty="0"/>
              <a:t>Companies in the transportation sector experience negative median market month trends over the 6 months since their IPO.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1CD73F-562A-44D2-DE57-028A233C6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kern="1200" dirty="0">
                <a:latin typeface="+mj-lt"/>
                <a:ea typeface="+mj-ea"/>
                <a:cs typeface="+mj-cs"/>
              </a:rPr>
              <a:t>Market</a:t>
            </a:r>
            <a:br>
              <a:rPr lang="en-US" b="0" kern="1200" dirty="0">
                <a:latin typeface="+mj-lt"/>
                <a:ea typeface="+mj-ea"/>
                <a:cs typeface="+mj-cs"/>
              </a:rPr>
            </a:br>
            <a:r>
              <a:rPr lang="en-US" b="0" kern="1200" dirty="0">
                <a:latin typeface="+mj-lt"/>
                <a:ea typeface="+mj-ea"/>
                <a:cs typeface="+mj-cs"/>
              </a:rPr>
              <a:t>Trends</a:t>
            </a:r>
          </a:p>
        </p:txBody>
      </p:sp>
    </p:spTree>
    <p:extLst>
      <p:ext uri="{BB962C8B-B14F-4D97-AF65-F5344CB8AC3E}">
        <p14:creationId xmlns:p14="http://schemas.microsoft.com/office/powerpoint/2010/main" val="9277993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55C6F8-EF53-864D-42C8-F48AE3A5B0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graph&#10;&#10;AI-generated content may be incorrect.">
            <a:extLst>
              <a:ext uri="{FF2B5EF4-FFF2-40B4-BE49-F238E27FC236}">
                <a16:creationId xmlns:a16="http://schemas.microsoft.com/office/drawing/2014/main" id="{B4F74BC6-08A2-42A0-A9B5-1036B40CBE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97" b="12322"/>
          <a:stretch>
            <a:fillRect/>
          </a:stretch>
        </p:blipFill>
        <p:spPr bwMode="auto">
          <a:xfrm>
            <a:off x="-1" y="1835848"/>
            <a:ext cx="12192000" cy="13903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94258D5-4C96-5065-266A-E26CF0B22BD5}"/>
              </a:ext>
            </a:extLst>
          </p:cNvPr>
          <p:cNvSpPr txBox="1"/>
          <p:nvPr/>
        </p:nvSpPr>
        <p:spPr>
          <a:xfrm>
            <a:off x="5349240" y="4317103"/>
            <a:ext cx="6400800" cy="13903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2800" dirty="0"/>
              <a:t> 59.8% of companies are profitable after 262 days on being on the stock market.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544C55-1D7B-72C4-8E0C-A670B0F8D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60" y="4518782"/>
            <a:ext cx="3739896" cy="13903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b="0" kern="1200" dirty="0">
                <a:latin typeface="+mj-lt"/>
                <a:ea typeface="+mj-ea"/>
                <a:cs typeface="+mj-cs"/>
              </a:rPr>
              <a:t>Profitability</a:t>
            </a:r>
          </a:p>
        </p:txBody>
      </p:sp>
    </p:spTree>
    <p:extLst>
      <p:ext uri="{BB962C8B-B14F-4D97-AF65-F5344CB8AC3E}">
        <p14:creationId xmlns:p14="http://schemas.microsoft.com/office/powerpoint/2010/main" val="3262268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27684C-02BA-2E87-3D42-62D4E9FD7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41FD053-50E1-0F68-C6B7-B51BE0203EB7}"/>
              </a:ext>
            </a:extLst>
          </p:cNvPr>
          <p:cNvSpPr txBox="1"/>
          <p:nvPr/>
        </p:nvSpPr>
        <p:spPr>
          <a:xfrm>
            <a:off x="1818227" y="1410253"/>
            <a:ext cx="8555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most popular day of the week to IPO is on Thursday, with 0 companies that IPO on a Friday.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1C4C4B-737E-8995-7480-5488C8812342}"/>
              </a:ext>
            </a:extLst>
          </p:cNvPr>
          <p:cNvSpPr/>
          <p:nvPr/>
        </p:nvSpPr>
        <p:spPr>
          <a:xfrm>
            <a:off x="1912683" y="6571488"/>
            <a:ext cx="8366630" cy="142646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aph with numbers and a line&#10;&#10;AI-generated content may be incorrect.">
            <a:extLst>
              <a:ext uri="{FF2B5EF4-FFF2-40B4-BE49-F238E27FC236}">
                <a16:creationId xmlns:a16="http://schemas.microsoft.com/office/drawing/2014/main" id="{886C8D9A-5073-A66B-0137-A24AE3D934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4" b="7162"/>
          <a:stretch>
            <a:fillRect/>
          </a:stretch>
        </p:blipFill>
        <p:spPr bwMode="auto">
          <a:xfrm>
            <a:off x="1912684" y="2058542"/>
            <a:ext cx="8366631" cy="46165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B774AB-3C59-6029-01CD-86F2FC1EF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4458" y="-578632"/>
            <a:ext cx="3903081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Day of the week</a:t>
            </a:r>
            <a:endParaRPr lang="en-US" b="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2630BE-6513-C213-E9E4-261B82A73012}"/>
              </a:ext>
            </a:extLst>
          </p:cNvPr>
          <p:cNvSpPr txBox="1"/>
          <p:nvPr/>
        </p:nvSpPr>
        <p:spPr>
          <a:xfrm>
            <a:off x="2023871" y="6521230"/>
            <a:ext cx="715260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Monday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B0C9C-CAB7-6E91-F0A4-A59911840880}"/>
              </a:ext>
            </a:extLst>
          </p:cNvPr>
          <p:cNvSpPr txBox="1"/>
          <p:nvPr/>
        </p:nvSpPr>
        <p:spPr>
          <a:xfrm>
            <a:off x="3929356" y="6521229"/>
            <a:ext cx="726481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Tuesday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50FD19-8DC1-ED0F-8A25-36E351663D63}"/>
              </a:ext>
            </a:extLst>
          </p:cNvPr>
          <p:cNvSpPr txBox="1"/>
          <p:nvPr/>
        </p:nvSpPr>
        <p:spPr>
          <a:xfrm>
            <a:off x="5846063" y="6521231"/>
            <a:ext cx="955711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Wednesday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54F004-E1C0-697B-02E0-5734FAE7BBC9}"/>
              </a:ext>
            </a:extLst>
          </p:cNvPr>
          <p:cNvSpPr txBox="1"/>
          <p:nvPr/>
        </p:nvSpPr>
        <p:spPr>
          <a:xfrm>
            <a:off x="7926826" y="6521231"/>
            <a:ext cx="776175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Thursday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EF3FFE-F39A-92E0-6070-F8FF211D9F9F}"/>
              </a:ext>
            </a:extLst>
          </p:cNvPr>
          <p:cNvSpPr txBox="1"/>
          <p:nvPr/>
        </p:nvSpPr>
        <p:spPr>
          <a:xfrm>
            <a:off x="9703516" y="6521231"/>
            <a:ext cx="575799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Friday</a:t>
            </a:r>
          </a:p>
        </p:txBody>
      </p:sp>
    </p:spTree>
    <p:extLst>
      <p:ext uri="{BB962C8B-B14F-4D97-AF65-F5344CB8AC3E}">
        <p14:creationId xmlns:p14="http://schemas.microsoft.com/office/powerpoint/2010/main" val="3070961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7A8824-1EC6-D6A2-BDE5-CD0AA7AD4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ACF4B53-54AB-AB45-088A-267C84F41D24}"/>
              </a:ext>
            </a:extLst>
          </p:cNvPr>
          <p:cNvSpPr txBox="1"/>
          <p:nvPr/>
        </p:nvSpPr>
        <p:spPr>
          <a:xfrm>
            <a:off x="355041" y="2409585"/>
            <a:ext cx="309154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companies come from the healthcare sector.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Highest price: </a:t>
            </a:r>
            <a:r>
              <a:rPr lang="en-US" dirty="0" err="1"/>
              <a:t>Aduro</a:t>
            </a:r>
            <a:r>
              <a:rPr lang="en-US" dirty="0"/>
              <a:t> Biotech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Lowest price: Cronos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opening price: $15.13</a:t>
            </a:r>
          </a:p>
        </p:txBody>
      </p:sp>
      <p:pic>
        <p:nvPicPr>
          <p:cNvPr id="2" name="Picture 1" descr="A graph with numbers and bars&#10;&#10;AI-generated content may be incorrect.">
            <a:extLst>
              <a:ext uri="{FF2B5EF4-FFF2-40B4-BE49-F238E27FC236}">
                <a16:creationId xmlns:a16="http://schemas.microsoft.com/office/drawing/2014/main" id="{8839D98D-F4CE-D45D-42BD-C0F005AD5E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92"/>
          <a:stretch>
            <a:fillRect/>
          </a:stretch>
        </p:blipFill>
        <p:spPr bwMode="auto">
          <a:xfrm>
            <a:off x="3589106" y="848348"/>
            <a:ext cx="8428721" cy="23746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 descr="A graph of a price&#10;&#10;AI-generated content may be incorrect.">
            <a:extLst>
              <a:ext uri="{FF2B5EF4-FFF2-40B4-BE49-F238E27FC236}">
                <a16:creationId xmlns:a16="http://schemas.microsoft.com/office/drawing/2014/main" id="{3C4097A0-3BF6-0D1B-A3D2-32148BB3E7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29"/>
          <a:stretch>
            <a:fillRect/>
          </a:stretch>
        </p:blipFill>
        <p:spPr bwMode="auto">
          <a:xfrm>
            <a:off x="3589107" y="3222978"/>
            <a:ext cx="8428721" cy="24358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805C1DF-FF0D-C465-A9DC-B61C73662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57" y="323999"/>
            <a:ext cx="340156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Opening Prices</a:t>
            </a:r>
            <a:endParaRPr lang="en-US" b="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69398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8D707-A3DF-4BEE-D6A7-DDF946C012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blue and brown bars&#10;&#10;AI-generated content may be incorrect.">
            <a:extLst>
              <a:ext uri="{FF2B5EF4-FFF2-40B4-BE49-F238E27FC236}">
                <a16:creationId xmlns:a16="http://schemas.microsoft.com/office/drawing/2014/main" id="{5BAE9808-018B-C040-9F3B-2C566E3C3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96"/>
          <a:stretch>
            <a:fillRect/>
          </a:stretch>
        </p:blipFill>
        <p:spPr bwMode="auto">
          <a:xfrm>
            <a:off x="0" y="1904169"/>
            <a:ext cx="12192000" cy="304966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508511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13ED3-5181-638F-3B31-E2266AC87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of a bar chart&#10;&#10;AI-generated content may be incorrect.">
            <a:extLst>
              <a:ext uri="{FF2B5EF4-FFF2-40B4-BE49-F238E27FC236}">
                <a16:creationId xmlns:a16="http://schemas.microsoft.com/office/drawing/2014/main" id="{011E51C9-C65F-BF57-1094-27AE0C8B26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26"/>
          <a:stretch>
            <a:fillRect/>
          </a:stretch>
        </p:blipFill>
        <p:spPr bwMode="auto">
          <a:xfrm>
            <a:off x="0" y="984087"/>
            <a:ext cx="12192000" cy="488982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743053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E1AF6-974D-1140-21CB-0A3D4A78B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51698-B96F-0E14-1A80-2C2478B2A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3389" y="644287"/>
            <a:ext cx="2785221" cy="646544"/>
          </a:xfrm>
        </p:spPr>
        <p:txBody>
          <a:bodyPr>
            <a:normAutofit/>
          </a:bodyPr>
          <a:lstStyle/>
          <a:p>
            <a:r>
              <a:rPr lang="en-US" dirty="0"/>
              <a:t>Correlation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AC74CC4-AF06-2283-63B0-C6C3930C5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8664914"/>
              </p:ext>
            </p:extLst>
          </p:nvPr>
        </p:nvGraphicFramePr>
        <p:xfrm>
          <a:off x="3615579" y="1443585"/>
          <a:ext cx="4960840" cy="4770128"/>
        </p:xfrm>
        <a:graphic>
          <a:graphicData uri="http://schemas.openxmlformats.org/drawingml/2006/table">
            <a:tbl>
              <a:tblPr firstRow="1" firstCol="1" bandRow="1">
                <a:tableStyleId>{91EBBBCC-DAD2-459C-BE2E-F6DE35CF9A28}</a:tableStyleId>
              </a:tblPr>
              <a:tblGrid>
                <a:gridCol w="3375255">
                  <a:extLst>
                    <a:ext uri="{9D8B030D-6E8A-4147-A177-3AD203B41FA5}">
                      <a16:colId xmlns:a16="http://schemas.microsoft.com/office/drawing/2014/main" val="196455270"/>
                    </a:ext>
                  </a:extLst>
                </a:gridCol>
                <a:gridCol w="1585585">
                  <a:extLst>
                    <a:ext uri="{9D8B030D-6E8A-4147-A177-3AD203B41FA5}">
                      <a16:colId xmlns:a16="http://schemas.microsoft.com/office/drawing/2014/main" val="1277495272"/>
                    </a:ext>
                  </a:extLst>
                </a:gridCol>
              </a:tblGrid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Column Name 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Correlation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8085606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daysProfit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0.704692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5524625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 err="1">
                          <a:effectLst/>
                        </a:rPr>
                        <a:t>Profit_Ratio</a:t>
                      </a:r>
                      <a:r>
                        <a:rPr lang="en-US" sz="1800" kern="100" dirty="0">
                          <a:effectLst/>
                        </a:rPr>
                        <a:t>	</a:t>
                      </a:r>
                      <a:endParaRPr lang="en-US" sz="1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0.546951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6891858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closeDay261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0.481725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0275148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DaysBetterThanSP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0.349080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00394773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closeDay179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0.299088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7676530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netIncome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0.139873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1921865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Year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0.103277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4420292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MarketCap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0.102705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8408168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employees_x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0.100750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11677225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closeDay6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-0.103770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05948284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Market3MonthTrend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-0.106430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3883547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volumeDay0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-0.113906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6880783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Market6MonthTrend          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-0.114429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98606106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MarketMonthTrend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-0.120170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04379023"/>
                  </a:ext>
                </a:extLst>
              </a:tr>
              <a:tr h="288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closeDay0	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-0.129045</a:t>
                      </a:r>
                      <a:endParaRPr lang="en-US" sz="1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89428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7143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22FA1F3-9C82-21D7-323C-93152C1644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786727"/>
              </p:ext>
            </p:extLst>
          </p:nvPr>
        </p:nvGraphicFramePr>
        <p:xfrm>
          <a:off x="584966" y="2113258"/>
          <a:ext cx="11022065" cy="2631483"/>
        </p:xfrm>
        <a:graphic>
          <a:graphicData uri="http://schemas.openxmlformats.org/drawingml/2006/table">
            <a:tbl>
              <a:tblPr firstRow="1" firstCol="1" bandRow="1">
                <a:tableStyleId>{91EBBBCC-DAD2-459C-BE2E-F6DE35CF9A28}</a:tableStyleId>
              </a:tblPr>
              <a:tblGrid>
                <a:gridCol w="2614665">
                  <a:extLst>
                    <a:ext uri="{9D8B030D-6E8A-4147-A177-3AD203B41FA5}">
                      <a16:colId xmlns:a16="http://schemas.microsoft.com/office/drawing/2014/main" val="3327719031"/>
                    </a:ext>
                  </a:extLst>
                </a:gridCol>
                <a:gridCol w="2821630">
                  <a:extLst>
                    <a:ext uri="{9D8B030D-6E8A-4147-A177-3AD203B41FA5}">
                      <a16:colId xmlns:a16="http://schemas.microsoft.com/office/drawing/2014/main" val="3090239441"/>
                    </a:ext>
                  </a:extLst>
                </a:gridCol>
                <a:gridCol w="2754941">
                  <a:extLst>
                    <a:ext uri="{9D8B030D-6E8A-4147-A177-3AD203B41FA5}">
                      <a16:colId xmlns:a16="http://schemas.microsoft.com/office/drawing/2014/main" val="2838672226"/>
                    </a:ext>
                  </a:extLst>
                </a:gridCol>
                <a:gridCol w="2830829">
                  <a:extLst>
                    <a:ext uri="{9D8B030D-6E8A-4147-A177-3AD203B41FA5}">
                      <a16:colId xmlns:a16="http://schemas.microsoft.com/office/drawing/2014/main" val="1375086232"/>
                    </a:ext>
                  </a:extLst>
                </a:gridCol>
              </a:tblGrid>
              <a:tr h="435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K-Nearest Neighbors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Decision Tree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Logistic Regression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 anchor="ctr"/>
                </a:tc>
                <a:extLst>
                  <a:ext uri="{0D108BD9-81ED-4DB2-BD59-A6C34878D82A}">
                    <a16:rowId xmlns:a16="http://schemas.microsoft.com/office/drawing/2014/main" val="3077214390"/>
                  </a:ext>
                </a:extLst>
              </a:tr>
              <a:tr h="439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effectLst/>
                        </a:rPr>
                        <a:t>Accuracy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effectLst/>
                        </a:rPr>
                        <a:t>0.844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0.877</a:t>
                      </a:r>
                    </a:p>
                  </a:txBody>
                  <a:tcPr marL="115346" marR="11534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0.893</a:t>
                      </a:r>
                    </a:p>
                  </a:txBody>
                  <a:tcPr marL="115346" marR="115346" marT="0" marB="0"/>
                </a:tc>
                <a:extLst>
                  <a:ext uri="{0D108BD9-81ED-4DB2-BD59-A6C34878D82A}">
                    <a16:rowId xmlns:a16="http://schemas.microsoft.com/office/drawing/2014/main" val="4025011490"/>
                  </a:ext>
                </a:extLst>
              </a:tr>
              <a:tr h="439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effectLst/>
                        </a:rPr>
                        <a:t>Predicted Profitable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effectLst/>
                        </a:rPr>
                        <a:t>43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</a:t>
                      </a:r>
                    </a:p>
                  </a:txBody>
                  <a:tcPr marL="115346" marR="11534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</a:t>
                      </a:r>
                    </a:p>
                  </a:txBody>
                  <a:tcPr marL="115346" marR="115346" marT="0" marB="0"/>
                </a:tc>
                <a:extLst>
                  <a:ext uri="{0D108BD9-81ED-4DB2-BD59-A6C34878D82A}">
                    <a16:rowId xmlns:a16="http://schemas.microsoft.com/office/drawing/2014/main" val="74032972"/>
                  </a:ext>
                </a:extLst>
              </a:tr>
              <a:tr h="439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effectLst/>
                        </a:rPr>
                        <a:t>Predicted Non-Profitable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60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61</a:t>
                      </a:r>
                    </a:p>
                  </a:txBody>
                  <a:tcPr marL="115346" marR="11534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65</a:t>
                      </a:r>
                    </a:p>
                  </a:txBody>
                  <a:tcPr marL="115346" marR="115346" marT="0" marB="0"/>
                </a:tc>
                <a:extLst>
                  <a:ext uri="{0D108BD9-81ED-4DB2-BD59-A6C34878D82A}">
                    <a16:rowId xmlns:a16="http://schemas.microsoft.com/office/drawing/2014/main" val="70811405"/>
                  </a:ext>
                </a:extLst>
              </a:tr>
              <a:tr h="439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effectLst/>
                        </a:rPr>
                        <a:t>False Positives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115346" marR="11534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15346" marR="115346" marT="0" marB="0"/>
                </a:tc>
                <a:extLst>
                  <a:ext uri="{0D108BD9-81ED-4DB2-BD59-A6C34878D82A}">
                    <a16:rowId xmlns:a16="http://schemas.microsoft.com/office/drawing/2014/main" val="4000110458"/>
                  </a:ext>
                </a:extLst>
              </a:tr>
              <a:tr h="439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effectLst/>
                        </a:rPr>
                        <a:t>False Negatives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11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5346" marR="11534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115346" marR="11534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115346" marR="115346" marT="0" marB="0"/>
                </a:tc>
                <a:extLst>
                  <a:ext uri="{0D108BD9-81ED-4DB2-BD59-A6C34878D82A}">
                    <a16:rowId xmlns:a16="http://schemas.microsoft.com/office/drawing/2014/main" val="187529757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6D58E34-48A3-3D5F-2C22-0F38123BCE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8076" y="5557352"/>
            <a:ext cx="539584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Logistic Regression (highest accuracy: 89.3%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7511FC-6063-DCCD-9C6B-337057FE1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5576" y="792602"/>
            <a:ext cx="4080847" cy="646544"/>
          </a:xfrm>
        </p:spPr>
        <p:txBody>
          <a:bodyPr>
            <a:normAutofit fontScale="90000"/>
          </a:bodyPr>
          <a:lstStyle/>
          <a:p>
            <a:r>
              <a:rPr lang="en-US" dirty="0"/>
              <a:t>3 Prediction Models</a:t>
            </a:r>
          </a:p>
        </p:txBody>
      </p:sp>
    </p:spTree>
    <p:extLst>
      <p:ext uri="{BB962C8B-B14F-4D97-AF65-F5344CB8AC3E}">
        <p14:creationId xmlns:p14="http://schemas.microsoft.com/office/powerpoint/2010/main" val="486121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D92E2-71A3-4DD0-9FF4-BA34AB694F5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3200" b="0" u="sng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Logistic Regression </a:t>
            </a:r>
            <a:r>
              <a:rPr lang="en-US" sz="3200" b="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chosen for balanced and reliable predictions of profitable stocks. </a:t>
            </a:r>
          </a:p>
        </p:txBody>
      </p:sp>
    </p:spTree>
    <p:extLst>
      <p:ext uri="{BB962C8B-B14F-4D97-AF65-F5344CB8AC3E}">
        <p14:creationId xmlns:p14="http://schemas.microsoft.com/office/powerpoint/2010/main" val="41461465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D7FC5-51B9-DD40-AF10-525A7D1F0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9B15B73-3BB9-9FB2-08B4-75BD419876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401346"/>
              </p:ext>
            </p:extLst>
          </p:nvPr>
        </p:nvGraphicFramePr>
        <p:xfrm>
          <a:off x="3123236" y="1439146"/>
          <a:ext cx="5945528" cy="4637920"/>
        </p:xfrm>
        <a:graphic>
          <a:graphicData uri="http://schemas.openxmlformats.org/drawingml/2006/table">
            <a:tbl>
              <a:tblPr firstRow="1" firstCol="1" bandRow="1">
                <a:tableStyleId>{91EBBBCC-DAD2-459C-BE2E-F6DE35CF9A28}</a:tableStyleId>
              </a:tblPr>
              <a:tblGrid>
                <a:gridCol w="910661">
                  <a:extLst>
                    <a:ext uri="{9D8B030D-6E8A-4147-A177-3AD203B41FA5}">
                      <a16:colId xmlns:a16="http://schemas.microsoft.com/office/drawing/2014/main" val="757521193"/>
                    </a:ext>
                  </a:extLst>
                </a:gridCol>
                <a:gridCol w="2530548">
                  <a:extLst>
                    <a:ext uri="{9D8B030D-6E8A-4147-A177-3AD203B41FA5}">
                      <a16:colId xmlns:a16="http://schemas.microsoft.com/office/drawing/2014/main" val="3620266131"/>
                    </a:ext>
                  </a:extLst>
                </a:gridCol>
                <a:gridCol w="2504319">
                  <a:extLst>
                    <a:ext uri="{9D8B030D-6E8A-4147-A177-3AD203B41FA5}">
                      <a16:colId xmlns:a16="http://schemas.microsoft.com/office/drawing/2014/main" val="3702228005"/>
                    </a:ext>
                  </a:extLst>
                </a:gridCol>
              </a:tblGrid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Rank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effectLst/>
                        </a:rPr>
                        <a:t>LR Features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Feature Importance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3666795991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daysProfit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1.470206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593047951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closeDay6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effectLst/>
                        </a:rPr>
                        <a:t>1.295600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2616154822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DaysBetterThanSP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0.658048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3899133068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4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closeDay179 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0.557961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1353450606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5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closeDay0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0.410486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744195569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6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netIncome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0.314902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4111196512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7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MarketCap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0.191450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2543265373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Year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0.175671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2641003779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9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Market6MonthTrend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0.147758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902558527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10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MarketMonthTrend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0.139165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3980993085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11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Market3MonthTrend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0.094513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3241163038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12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volumeDay0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0.073432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1611935753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13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>
                          <a:effectLst/>
                        </a:rPr>
                        <a:t>employees_x</a:t>
                      </a:r>
                      <a:endParaRPr lang="en-US" sz="20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000" kern="100" dirty="0">
                          <a:effectLst/>
                        </a:rPr>
                        <a:t>0.051647</a:t>
                      </a:r>
                      <a:endParaRPr lang="en-US" sz="20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3308" marR="113308" marT="0" marB="0"/>
                </a:tc>
                <a:extLst>
                  <a:ext uri="{0D108BD9-81ED-4DB2-BD59-A6C34878D82A}">
                    <a16:rowId xmlns:a16="http://schemas.microsoft.com/office/drawing/2014/main" val="93509064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45DA8C8-7454-1534-3A17-65A22096D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9007" y="792602"/>
            <a:ext cx="4233985" cy="646544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Importance</a:t>
            </a:r>
          </a:p>
        </p:txBody>
      </p:sp>
    </p:spTree>
    <p:extLst>
      <p:ext uri="{BB962C8B-B14F-4D97-AF65-F5344CB8AC3E}">
        <p14:creationId xmlns:p14="http://schemas.microsoft.com/office/powerpoint/2010/main" val="2046682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08759-ACC4-F2DB-B3E0-E9CCF9F7C7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3096797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92D0-0FE8-791C-03D2-681B42256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519" y="473075"/>
            <a:ext cx="8430767" cy="1842020"/>
          </a:xfrm>
        </p:spPr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07E9-4651-E1D0-CBD3-1FDEA2AB706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2453441"/>
            <a:ext cx="8628889" cy="3496255"/>
          </a:xfrm>
        </p:spPr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1. Avoid investing in companies in sectors like Capital Goods, Consumer Durables, Finance and Transportation.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Investing in companies in sectors like Basic Industries, Consumer Non-Durables, Consumer Services, Energy, Health Care, Miscellaneous, Public Utilities and Technology.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3. Use Logistic Regression to predict if a stock is profitable or not</a:t>
            </a:r>
          </a:p>
        </p:txBody>
      </p:sp>
    </p:spTree>
    <p:extLst>
      <p:ext uri="{BB962C8B-B14F-4D97-AF65-F5344CB8AC3E}">
        <p14:creationId xmlns:p14="http://schemas.microsoft.com/office/powerpoint/2010/main" val="421367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10172-B2DC-70EA-FAB7-FD04FDDA5D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9F16873-42BC-6515-C26E-91E92777B127}"/>
              </a:ext>
            </a:extLst>
          </p:cNvPr>
          <p:cNvSpPr txBox="1"/>
          <p:nvPr/>
        </p:nvSpPr>
        <p:spPr>
          <a:xfrm>
            <a:off x="5274986" y="1997839"/>
            <a:ext cx="611274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Jason Lim</a:t>
            </a:r>
          </a:p>
          <a:p>
            <a:r>
              <a:rPr lang="en-US" b="1" dirty="0">
                <a:solidFill>
                  <a:schemeClr val="bg1"/>
                </a:solidFill>
              </a:rPr>
              <a:t>Age</a:t>
            </a:r>
            <a:r>
              <a:rPr lang="en-US" dirty="0">
                <a:solidFill>
                  <a:schemeClr val="bg1"/>
                </a:solidFill>
              </a:rPr>
              <a:t>: 38</a:t>
            </a:r>
          </a:p>
          <a:p>
            <a:r>
              <a:rPr lang="en-US" dirty="0">
                <a:solidFill>
                  <a:schemeClr val="bg1"/>
                </a:solidFill>
              </a:rPr>
              <a:t>IT Project Manager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1"/>
                </a:solidFill>
              </a:rPr>
              <a:t>Pain Points: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Struggles to analyze IPOs due to limited time and financial knowledge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Easily swayed by social media hype and market sentiment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745BC55-FA58-A839-F088-7C000205D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2" t="7522" r="8376" b="8376"/>
          <a:stretch>
            <a:fillRect/>
          </a:stretch>
        </p:blipFill>
        <p:spPr>
          <a:xfrm>
            <a:off x="1097280" y="1554480"/>
            <a:ext cx="3475893" cy="347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2825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928096-6850-3162-3D1C-B56A67587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02AF740A-586B-C4C2-EE63-7F51E89E2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0" t="4420" r="6542" b="6542"/>
          <a:stretch>
            <a:fillRect/>
          </a:stretch>
        </p:blipFill>
        <p:spPr>
          <a:xfrm>
            <a:off x="1097280" y="1554480"/>
            <a:ext cx="3474720" cy="34747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8FBEAA5-D9E6-5385-F3D8-3A5367F8B219}"/>
              </a:ext>
            </a:extLst>
          </p:cNvPr>
          <p:cNvSpPr txBox="1"/>
          <p:nvPr/>
        </p:nvSpPr>
        <p:spPr>
          <a:xfrm>
            <a:off x="5274986" y="1997839"/>
            <a:ext cx="548679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Priya Menon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1"/>
                </a:solidFill>
              </a:rPr>
              <a:t>Age:</a:t>
            </a:r>
            <a:r>
              <a:rPr lang="en-US" dirty="0">
                <a:solidFill>
                  <a:schemeClr val="bg1"/>
                </a:solidFill>
              </a:rPr>
              <a:t> 42</a:t>
            </a:r>
          </a:p>
          <a:p>
            <a:r>
              <a:rPr lang="en-US" dirty="0">
                <a:solidFill>
                  <a:schemeClr val="bg1"/>
                </a:solidFill>
              </a:rPr>
              <a:t>Portfolio Manager at a Hedge Fund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1"/>
                </a:solidFill>
              </a:rPr>
              <a:t>Pain Points: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Pressure from partners to outperform benchmarks using IPO opportunities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Must prove that her IPO picks are backed by deep due diligence and unique insight</a:t>
            </a:r>
          </a:p>
        </p:txBody>
      </p:sp>
    </p:spTree>
    <p:extLst>
      <p:ext uri="{BB962C8B-B14F-4D97-AF65-F5344CB8AC3E}">
        <p14:creationId xmlns:p14="http://schemas.microsoft.com/office/powerpoint/2010/main" val="9400352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630154-ADE7-4DFD-0F3C-FA336E1F2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07EA24A-CA2F-62C2-D17D-3B5CB361B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1" t="6781" r="7890" b="7890"/>
          <a:stretch>
            <a:fillRect/>
          </a:stretch>
        </p:blipFill>
        <p:spPr>
          <a:xfrm>
            <a:off x="1097280" y="1554480"/>
            <a:ext cx="3474720" cy="34747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AD7C5C-67A4-E1A3-E7D9-15D9E1E4E5F4}"/>
              </a:ext>
            </a:extLst>
          </p:cNvPr>
          <p:cNvSpPr txBox="1"/>
          <p:nvPr/>
        </p:nvSpPr>
        <p:spPr>
          <a:xfrm>
            <a:off x="5274987" y="1997839"/>
            <a:ext cx="558527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Daniel Koh</a:t>
            </a:r>
          </a:p>
          <a:p>
            <a:pPr lvl="0"/>
            <a:r>
              <a:rPr lang="en-US" b="1" dirty="0">
                <a:solidFill>
                  <a:schemeClr val="bg1"/>
                </a:solidFill>
              </a:rPr>
              <a:t>Age:</a:t>
            </a:r>
            <a:r>
              <a:rPr lang="en-US" dirty="0">
                <a:solidFill>
                  <a:schemeClr val="bg1"/>
                </a:solidFill>
              </a:rPr>
              <a:t> 45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Senior Credit Risk Analyst at a Global Bank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1"/>
                </a:solidFill>
              </a:rPr>
              <a:t>Pain Points: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Needs to determine if the IPO proceeds will ensure company solvency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Must assess the sustainability of business models without full historical data</a:t>
            </a:r>
          </a:p>
        </p:txBody>
      </p:sp>
    </p:spTree>
    <p:extLst>
      <p:ext uri="{BB962C8B-B14F-4D97-AF65-F5344CB8AC3E}">
        <p14:creationId xmlns:p14="http://schemas.microsoft.com/office/powerpoint/2010/main" val="36440842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75C791-E329-B1B0-F948-462DCA584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CAF6D-7537-7D4A-8461-E8E4C6CC5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519" y="473074"/>
            <a:ext cx="7853055" cy="4467635"/>
          </a:xfrm>
        </p:spPr>
        <p:txBody>
          <a:bodyPr/>
          <a:lstStyle/>
          <a:p>
            <a:r>
              <a:rPr lang="en-US" sz="8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44510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BB7980-BEF2-0638-555A-5B062AEACC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800" dirty="0">
                <a:latin typeface="Univers" panose="020B0503020202020204" pitchFamily="34" charset="0"/>
              </a:rPr>
              <a:t>The Problem</a:t>
            </a:r>
          </a:p>
          <a:p>
            <a:endParaRPr lang="en-US" sz="2800" b="0" dirty="0">
              <a:latin typeface="Univers" panose="020B0503020202020204" pitchFamily="34" charset="0"/>
            </a:endParaRPr>
          </a:p>
          <a:p>
            <a:r>
              <a:rPr lang="en-US" sz="2400" b="0" dirty="0">
                <a:latin typeface="Univers" panose="020B0503020202020204" pitchFamily="34" charset="0"/>
              </a:rPr>
              <a:t>Investing in startup companies can be risky due to ever changing market trends, management competency and technological advancement.</a:t>
            </a:r>
          </a:p>
          <a:p>
            <a:endParaRPr lang="en-US" sz="2400" b="0" dirty="0">
              <a:latin typeface="Univers" panose="020B0503020202020204" pitchFamily="34" charset="0"/>
            </a:endParaRPr>
          </a:p>
          <a:p>
            <a:r>
              <a:rPr lang="en-US" sz="2400" b="0" dirty="0">
                <a:latin typeface="Univers" panose="020B0503020202020204" pitchFamily="34" charset="0"/>
              </a:rPr>
              <a:t>Predicting which startup companies have potential to make profitable returns can help investors make informed decisions on their investments.</a:t>
            </a:r>
          </a:p>
          <a:p>
            <a:endParaRPr lang="en-US" sz="2800" b="0" dirty="0">
              <a:latin typeface="Univers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895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2F61AF4-E327-FCF3-6454-A5A2956D037A}"/>
              </a:ext>
            </a:extLst>
          </p:cNvPr>
          <p:cNvSpPr txBox="1"/>
          <p:nvPr/>
        </p:nvSpPr>
        <p:spPr>
          <a:xfrm>
            <a:off x="5274986" y="1997839"/>
            <a:ext cx="611274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Jason Lim</a:t>
            </a:r>
          </a:p>
          <a:p>
            <a:r>
              <a:rPr lang="en-US" b="1" dirty="0">
                <a:solidFill>
                  <a:schemeClr val="bg1"/>
                </a:solidFill>
              </a:rPr>
              <a:t>Age</a:t>
            </a:r>
            <a:r>
              <a:rPr lang="en-US" dirty="0">
                <a:solidFill>
                  <a:schemeClr val="bg1"/>
                </a:solidFill>
              </a:rPr>
              <a:t>: 38</a:t>
            </a:r>
          </a:p>
          <a:p>
            <a:r>
              <a:rPr lang="en-US" dirty="0">
                <a:solidFill>
                  <a:schemeClr val="bg1"/>
                </a:solidFill>
              </a:rPr>
              <a:t>IT Project Manager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1"/>
                </a:solidFill>
              </a:rPr>
              <a:t>Pain Points: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Struggles to analyze IPOs due to limited time and financial knowledge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Easily swayed by social media hype and market sentiment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6BC267A-08A9-8B24-15AA-3BB5A86E4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2" t="7522" r="8376" b="8376"/>
          <a:stretch>
            <a:fillRect/>
          </a:stretch>
        </p:blipFill>
        <p:spPr>
          <a:xfrm>
            <a:off x="1097280" y="1554480"/>
            <a:ext cx="3475893" cy="347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47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598ED9-A009-ABAD-3524-A02575C22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A24A81E-CCBE-72C8-0778-6C9D1D95A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0" t="4420" r="6542" b="6542"/>
          <a:stretch>
            <a:fillRect/>
          </a:stretch>
        </p:blipFill>
        <p:spPr>
          <a:xfrm>
            <a:off x="1097280" y="1554480"/>
            <a:ext cx="3474720" cy="34747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3B91AD6-8EB1-89A1-1260-CBFC093E2DBC}"/>
              </a:ext>
            </a:extLst>
          </p:cNvPr>
          <p:cNvSpPr txBox="1"/>
          <p:nvPr/>
        </p:nvSpPr>
        <p:spPr>
          <a:xfrm>
            <a:off x="5274986" y="1997839"/>
            <a:ext cx="548679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Priya Menon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1"/>
                </a:solidFill>
              </a:rPr>
              <a:t>Age:</a:t>
            </a:r>
            <a:r>
              <a:rPr lang="en-US" dirty="0">
                <a:solidFill>
                  <a:schemeClr val="bg1"/>
                </a:solidFill>
              </a:rPr>
              <a:t> 42</a:t>
            </a:r>
          </a:p>
          <a:p>
            <a:r>
              <a:rPr lang="en-US" dirty="0">
                <a:solidFill>
                  <a:schemeClr val="bg1"/>
                </a:solidFill>
              </a:rPr>
              <a:t>Portfolio Manager at a Hedge Fund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1"/>
                </a:solidFill>
              </a:rPr>
              <a:t>Pain Points: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Pressure from partners to outperform benchmarks using IPO opportunities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Must prove that her IPO picks are backed by deep due diligence and unique insight</a:t>
            </a:r>
          </a:p>
        </p:txBody>
      </p:sp>
    </p:spTree>
    <p:extLst>
      <p:ext uri="{BB962C8B-B14F-4D97-AF65-F5344CB8AC3E}">
        <p14:creationId xmlns:p14="http://schemas.microsoft.com/office/powerpoint/2010/main" val="1614853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08CA3B-DA8C-36DE-ED41-DCE522AC2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BE207AD-C86F-20F0-1F29-C946A943E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1" t="6781" r="7890" b="7890"/>
          <a:stretch>
            <a:fillRect/>
          </a:stretch>
        </p:blipFill>
        <p:spPr>
          <a:xfrm>
            <a:off x="1097280" y="1554480"/>
            <a:ext cx="3474720" cy="34747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8015FC-B3FD-A272-AD35-C60BCD58AFEF}"/>
              </a:ext>
            </a:extLst>
          </p:cNvPr>
          <p:cNvSpPr txBox="1"/>
          <p:nvPr/>
        </p:nvSpPr>
        <p:spPr>
          <a:xfrm>
            <a:off x="5274987" y="1997839"/>
            <a:ext cx="558527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Daniel Koh</a:t>
            </a:r>
          </a:p>
          <a:p>
            <a:pPr lvl="0"/>
            <a:r>
              <a:rPr lang="en-US" b="1" dirty="0">
                <a:solidFill>
                  <a:schemeClr val="bg1"/>
                </a:solidFill>
              </a:rPr>
              <a:t>Age:</a:t>
            </a:r>
            <a:r>
              <a:rPr lang="en-US" dirty="0">
                <a:solidFill>
                  <a:schemeClr val="bg1"/>
                </a:solidFill>
              </a:rPr>
              <a:t> 45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Senior Credit Risk Analyst at a Global Bank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b="1" dirty="0">
                <a:solidFill>
                  <a:schemeClr val="bg1"/>
                </a:solidFill>
              </a:rPr>
              <a:t>Pain Points: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Needs to determine if the IPO proceeds will ensure company solvency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Must assess the sustainability of business models without full historical data</a:t>
            </a:r>
          </a:p>
        </p:txBody>
      </p:sp>
    </p:spTree>
    <p:extLst>
      <p:ext uri="{BB962C8B-B14F-4D97-AF65-F5344CB8AC3E}">
        <p14:creationId xmlns:p14="http://schemas.microsoft.com/office/powerpoint/2010/main" val="1512255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3B8B7D-BC39-21D1-3DE4-EAE53930E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D51F1-3C36-86E1-8E5A-A76CF6D1462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548640"/>
            <a:ext cx="9271582" cy="5605272"/>
          </a:xfrm>
        </p:spPr>
        <p:txBody>
          <a:bodyPr/>
          <a:lstStyle/>
          <a:p>
            <a:r>
              <a:rPr lang="en-US" sz="3200" dirty="0">
                <a:latin typeface="Univers" panose="020B0503020202020204" pitchFamily="34" charset="0"/>
              </a:rPr>
              <a:t>The Goal</a:t>
            </a:r>
          </a:p>
          <a:p>
            <a:endParaRPr lang="en-US" sz="3200" dirty="0"/>
          </a:p>
          <a:p>
            <a:r>
              <a:rPr lang="en-US" sz="2400" b="0" dirty="0">
                <a:latin typeface="Univers" panose="020B0503020202020204" pitchFamily="34" charset="0"/>
              </a:rPr>
              <a:t>Identifying IPOs that offer promising investment opportunities for investors seeking profitable returns, particularly after being publicly listed on the market and has at least a </a:t>
            </a:r>
            <a:r>
              <a:rPr lang="en-US" sz="2400" b="0" u="sng" dirty="0">
                <a:latin typeface="Univers" panose="020B0503020202020204" pitchFamily="34" charset="0"/>
              </a:rPr>
              <a:t>250-million-dollar valuation </a:t>
            </a:r>
            <a:r>
              <a:rPr lang="en-US" sz="2400" b="0" dirty="0">
                <a:latin typeface="Univers" panose="020B0503020202020204" pitchFamily="34" charset="0"/>
              </a:rPr>
              <a:t>before selling after </a:t>
            </a:r>
            <a:r>
              <a:rPr lang="en-US" sz="2400" b="0" u="sng" dirty="0">
                <a:latin typeface="Univers" panose="020B0503020202020204" pitchFamily="34" charset="0"/>
              </a:rPr>
              <a:t>262 days</a:t>
            </a:r>
            <a:r>
              <a:rPr lang="en-US" sz="2400" b="0" dirty="0">
                <a:latin typeface="Univers" panose="020B0503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1000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CA2CA-B958-4983-4253-41FFC6BC0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5579" y="877456"/>
            <a:ext cx="4960839" cy="1132258"/>
          </a:xfrm>
        </p:spPr>
        <p:txBody>
          <a:bodyPr/>
          <a:lstStyle/>
          <a:p>
            <a:r>
              <a:rPr lang="en-US" dirty="0"/>
              <a:t>Market Capitalization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309AA70-DEA2-8823-C934-665EB72C9D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8440195"/>
              </p:ext>
            </p:extLst>
          </p:nvPr>
        </p:nvGraphicFramePr>
        <p:xfrm>
          <a:off x="2440515" y="1984804"/>
          <a:ext cx="7310966" cy="399574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3655483">
                  <a:extLst>
                    <a:ext uri="{9D8B030D-6E8A-4147-A177-3AD203B41FA5}">
                      <a16:colId xmlns:a16="http://schemas.microsoft.com/office/drawing/2014/main" val="3781981236"/>
                    </a:ext>
                  </a:extLst>
                </a:gridCol>
                <a:gridCol w="3655483">
                  <a:extLst>
                    <a:ext uri="{9D8B030D-6E8A-4147-A177-3AD203B41FA5}">
                      <a16:colId xmlns:a16="http://schemas.microsoft.com/office/drawing/2014/main" val="1425623113"/>
                    </a:ext>
                  </a:extLst>
                </a:gridCol>
              </a:tblGrid>
              <a:tr h="57082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Categories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Market Capitalization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3036694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Mega Cap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$200 Billion and greater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9538609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Big Cap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$10 Billion to 200 Billion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6112358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Mid Cap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$2 Billion to $10 Billion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860751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Small Cap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$250 Million to 2 Billion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0732154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Micro Cap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$50 Million to $250 Million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3465150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Nano Cap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Under $50 Million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9982683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12D6E375-6DCD-1036-1C22-FF9D2CDA657E}"/>
              </a:ext>
            </a:extLst>
          </p:cNvPr>
          <p:cNvSpPr/>
          <p:nvPr/>
        </p:nvSpPr>
        <p:spPr>
          <a:xfrm>
            <a:off x="1661160" y="1752600"/>
            <a:ext cx="8763000" cy="313944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7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DF21CE-F94D-4E7A-9B41-689023E47C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7C1B1D1-0368-4ED3-8004-0F946C56E5D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F3D192A-84D9-4592-8CD0-04B2096CE0A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2011</TotalTime>
  <Words>1120</Words>
  <Application>Microsoft Macintosh PowerPoint</Application>
  <PresentationFormat>Widescreen</PresentationFormat>
  <Paragraphs>270</Paragraphs>
  <Slides>34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Aptos</vt:lpstr>
      <vt:lpstr>Arial</vt:lpstr>
      <vt:lpstr>Cambria Math</vt:lpstr>
      <vt:lpstr>Century Gothic</vt:lpstr>
      <vt:lpstr>Karla</vt:lpstr>
      <vt:lpstr>Univers</vt:lpstr>
      <vt:lpstr>Univers Condensed Light</vt:lpstr>
      <vt:lpstr>Modern Geometric</vt:lpstr>
      <vt:lpstr>Project 4: Capstone</vt:lpstr>
      <vt:lpstr>Agenda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Market Capitalization</vt:lpstr>
      <vt:lpstr>Initial Public Offering (IPO)</vt:lpstr>
      <vt:lpstr>Assumptions</vt:lpstr>
      <vt:lpstr>Success Criteria:      Price Gain Ratio &gt; 1   </vt:lpstr>
      <vt:lpstr>EDA</vt:lpstr>
      <vt:lpstr>Dataset</vt:lpstr>
      <vt:lpstr>PowerPoint Presentation</vt:lpstr>
      <vt:lpstr>Sector Groups</vt:lpstr>
      <vt:lpstr>PowerPoint Presentation</vt:lpstr>
      <vt:lpstr>PowerPoint Presentation</vt:lpstr>
      <vt:lpstr>PowerPoint Presentation</vt:lpstr>
      <vt:lpstr>Market Trends</vt:lpstr>
      <vt:lpstr>Profitability</vt:lpstr>
      <vt:lpstr>Day of the week</vt:lpstr>
      <vt:lpstr>Opening Prices</vt:lpstr>
      <vt:lpstr>PowerPoint Presentation</vt:lpstr>
      <vt:lpstr>PowerPoint Presentation</vt:lpstr>
      <vt:lpstr>Correlation</vt:lpstr>
      <vt:lpstr>3 Prediction Models</vt:lpstr>
      <vt:lpstr>PowerPoint Presentation</vt:lpstr>
      <vt:lpstr>Feature Importance</vt:lpstr>
      <vt:lpstr>Recommendations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Leonard Choo</cp:lastModifiedBy>
  <cp:revision>38</cp:revision>
  <dcterms:created xsi:type="dcterms:W3CDTF">2024-06-26T20:20:27Z</dcterms:created>
  <dcterms:modified xsi:type="dcterms:W3CDTF">2025-07-28T02:26:53Z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